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82" r:id="rId26"/>
    <p:sldId id="278" r:id="rId27"/>
    <p:sldId id="280" r:id="rId28"/>
    <p:sldId id="279" r:id="rId29"/>
    <p:sldId id="283" r:id="rId30"/>
    <p:sldId id="284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Medium" pitchFamily="2" charset="0"/>
      <p:regular r:id="rId38"/>
      <p:bold r:id="rId39"/>
      <p:italic r:id="rId40"/>
      <p:boldItalic r:id="rId41"/>
    </p:embeddedFont>
    <p:embeddedFont>
      <p:font typeface="Merriweather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5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799838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799838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FE71-4B48-13B6-0250-01DF8E67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91DB5-8A96-EAC5-0830-461285AC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A5CC2-5626-081F-54CE-3DA0F1EB0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67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F525A-7D93-6B4B-F96E-9C114CC35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CF67-F344-8E9A-7909-883E0706D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41ACA-743D-ED1E-BCFF-0ED8B6B18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0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6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FDF7-F16A-0E9E-67D4-BD29904E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60682-9771-D346-DBB5-6044D6808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68BC0-D95E-BB49-D5F4-595599B0B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CF7E-988E-E834-6AD7-C6F78FE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FF9A7-48D8-B4AB-F1C3-1E7219F1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11674-8B7E-7E5F-4E58-10F0B7EF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3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368D-8F70-DC3A-E1D0-50E04B2A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8715E-D918-F948-1817-DD5212036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C2617-43CF-8651-D20D-FA6D48DCA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9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37BD-7492-9685-C6EE-7CE13B7C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D466D-EF06-76DC-C994-B03A8650B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4830A-7892-AC44-73DE-58548A10D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8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BE9B4-BD63-808C-BA20-37EC8D12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FACC1-6522-995F-D090-0F194CA9E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878D3-1226-6B1E-7625-95838325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9FE4DD8-6C19-F82B-E5E3-DB75D914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F06DC297-6FC7-4FB3-3451-43F52565B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5C69D070-3B90-807F-9998-EAA880746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7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bg>
      <p:bgPr>
        <a:solidFill>
          <a:schemeClr val="l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body" idx="4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12.10.2024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6067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Segmentation Techniques: </a:t>
            </a:r>
            <a:endParaRPr sz="3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Super Pixelization</a:t>
            </a:r>
            <a:endParaRPr sz="5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&amp; Region Growth</a:t>
            </a:r>
            <a:endParaRPr sz="5250"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 &amp; Aiden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PHYS 510</a:t>
            </a:r>
            <a:endParaRPr/>
          </a:p>
        </p:txBody>
      </p:sp>
      <p:pic>
        <p:nvPicPr>
          <p:cNvPr id="266" name="Google Shape;266;p44" descr="Blue and green wave pattern.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797" b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5988B-1680-5626-4EA1-AADCB8C1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DB5EE41-B69A-F103-2BDC-35E67977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B0ABB-C27E-E872-609E-D60D76E2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8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C50E-02F7-F0D4-B6D7-E30AAA10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F71098F-FE30-6E5A-5CC3-523321F7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3B055-3170-CF1C-6996-982E0C6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8687-9FCC-9E54-8178-B2D5846F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8E387BE1-3FAA-228F-F4DD-F88F7717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1DB55-29FA-0371-47E8-D17009DF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7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EB11-C8F5-B570-B755-0752AA4F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86BB5B4E-C74B-0AD6-ADF9-327E2379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66406-E81F-16B2-77D8-96D871ED3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49"/>
          <a:stretch/>
        </p:blipFill>
        <p:spPr>
          <a:xfrm>
            <a:off x="4446248" y="1017725"/>
            <a:ext cx="5495656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87AF-1DA7-4B5C-4600-F2B4C2CB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98C0EB28-B43E-82B5-DF1D-2CB1DAB0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71CB9-3495-ACC2-4496-0F39155C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05" r="10074"/>
          <a:stretch/>
        </p:blipFill>
        <p:spPr>
          <a:xfrm>
            <a:off x="46634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9608-24A0-4AC4-D4FA-2E1ABE15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1E655BE6-9378-7A31-0D12-2560C4326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B53ED-72C9-F80A-C1E1-3BC35D70B8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3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FDCE-C1D5-6F99-1063-664A9C44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CDF56004-F650-6519-7A4C-3CBED86F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31909-137B-5343-AED4-D0DC6538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3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7EBA-3CCA-4A4C-FD9C-0DFC2DC4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1E14000-F409-AC47-FEB8-6CEF36D5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ED703-470D-8723-2B9A-821B58F7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CC6F-0009-A0B5-A08B-73FAA7F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55E7A3C5-EF29-286A-967D-E187E144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ADA6A-B90B-009E-73FF-EC343B1F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0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57FD-1ECB-BD36-3272-ED160681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(Dis)Advantages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Group objects of an image based on intensity, color, etc. – Anything you can directly compare in a given space.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Performs well with relatively large datasets, especially when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is small.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Easy to interpret results.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necessary ahead of time and optimizing is not straightforward.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Sensitive to initial centroids </a:t>
                </a:r>
                <a:r>
                  <a:rPr lang="en-US" sz="105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and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outliers – could require some initial data processing.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Convergence Criteria – May converge to a local minimum which may not be optimal.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46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Separate the data into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groups that are more comparable with one another but different from data in other groups.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050" dirty="0">
                  <a:solidFill>
                    <a:srgbClr val="1E1E1E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Process: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Randomly initialize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data points called cluster centroids.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Categorize each item in the data set based on distance to closest centroid.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Update the centroids based on the average of all data points in the cluster.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Repeat this process for a given number of iterations or a designated convergence threshold,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𝜖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dirty="0">
                  <a:solidFill>
                    <a:srgbClr val="1E1E1E"/>
                  </a:solidFill>
                </a:endParaRPr>
              </a:p>
            </p:txBody>
          </p:sp>
        </mc:Choice>
        <mc:Fallback xmlns="">
          <p:sp>
            <p:nvSpPr>
              <p:cNvPr id="271" name="Google Shape;271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i="1" dirty="0"/>
                  <a:t>-Means Clustering</a:t>
                </a:r>
                <a:endParaRPr i="1" dirty="0"/>
              </a:p>
            </p:txBody>
          </p:sp>
        </mc:Choice>
        <mc:Fallback xmlns="">
          <p:sp>
            <p:nvSpPr>
              <p:cNvPr id="272" name="Google Shape;272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4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29F8E14-9D63-250F-E546-D9CB4D9B0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62" y="364815"/>
            <a:ext cx="3822174" cy="3822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76CE5-003D-6F0D-FA37-B30E00D03FED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Sandipan Dey, 2023, https://sandipanweb.wordpress.com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2CCB017-EB0F-3E30-AEF7-67FCBE0E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BEB8AB61-4E8A-FA62-3CEF-7D6B3CC46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4473900" cy="395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Start at a point in a region and expand outward within that region.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Choose the initial point (seed) in an image within the area you want to isolate.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Add surrounding pixel RGB values to a queue to be processed.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Compare ‘distance’ of surrounding pixels in RGB-space individually.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the ‘distance’ is less than a designated threshold, that pixel its surrounding pixels get added to the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greater, do not add to processing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Repeat!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Note that distance is still the Euclidean metric!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5">
                <a:extLst>
                  <a:ext uri="{FF2B5EF4-FFF2-40B4-BE49-F238E27FC236}">
                    <a16:creationId xmlns:a16="http://schemas.microsoft.com/office/drawing/2014/main" id="{ABEC776A-730D-7DB6-3D2C-E1C79E7A397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𝑹𝒆𝒈𝒊𝒐𝒏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𝑮𝒓𝒐𝒘𝒊𝒏𝒈</m:t>
                      </m:r>
                    </m:oMath>
                  </m:oMathPara>
                </a14:m>
                <a:br>
                  <a:rPr lang="en-US" b="1" i="1" dirty="0"/>
                </a:br>
                <a:endParaRPr i="1" dirty="0"/>
              </a:p>
            </p:txBody>
          </p:sp>
        </mc:Choice>
        <mc:Fallback xmlns="">
          <p:sp>
            <p:nvSpPr>
              <p:cNvPr id="272" name="Google Shape;272;p45">
                <a:extLst>
                  <a:ext uri="{FF2B5EF4-FFF2-40B4-BE49-F238E27FC236}">
                    <a16:creationId xmlns:a16="http://schemas.microsoft.com/office/drawing/2014/main" id="{ABEC776A-730D-7DB6-3D2C-E1C79E7A397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FA9BBF-B373-982C-F7FA-48649963ED1A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NV5 Geospatial Software Documentation, 2024,</a:t>
            </a:r>
          </a:p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https://nv5geospatialsoftware.com</a:t>
            </a:r>
          </a:p>
        </p:txBody>
      </p:sp>
      <p:pic>
        <p:nvPicPr>
          <p:cNvPr id="5" name="Picture 4" descr="A close-up of a grey surface&#10;&#10;Description automatically generated">
            <a:extLst>
              <a:ext uri="{FF2B5EF4-FFF2-40B4-BE49-F238E27FC236}">
                <a16:creationId xmlns:a16="http://schemas.microsoft.com/office/drawing/2014/main" id="{C0728FD9-275C-9546-13E0-DB2395A1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0662"/>
            <a:ext cx="2679382" cy="3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D377-E8B8-5316-E038-FD8FF4B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2C726-3C72-5C91-6D09-D60C17A7D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E84C2B-061E-67E6-4FAA-F8EBA3331A6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3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858DB-E319-DA25-C6F5-60CBA5B3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C41AC8-BF60-C496-F09A-EF24500F52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𝑹𝒆𝒈𝒊𝒐𝒏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𝑮𝒓𝒐𝒘𝒕𝒉</m:t>
                    </m:r>
                  </m:oMath>
                </a14:m>
                <a:r>
                  <a:rPr lang="en-US" dirty="0"/>
                  <a:t>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C41AC8-BF60-C496-F09A-EF24500F5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D9A41A21-BDC6-E26B-9135-C8EAF26E615D}"/>
              </a:ext>
            </a:extLst>
          </p:cNvPr>
          <p:cNvPicPr>
            <a:picLocks/>
          </p:cNvPicPr>
          <p:nvPr/>
        </p:nvPicPr>
        <p:blipFill>
          <a:blip r:embed="rId3"/>
          <a:srcRect l="-4398" t="633" r="-1714" b="-633"/>
          <a:stretch/>
        </p:blipFill>
        <p:spPr>
          <a:xfrm>
            <a:off x="-853440" y="1064014"/>
            <a:ext cx="5821680" cy="3657606"/>
          </a:xfrm>
          <a:prstGeom prst="rect">
            <a:avLst/>
          </a:prstGeom>
        </p:spPr>
      </p:pic>
      <p:pic>
        <p:nvPicPr>
          <p:cNvPr id="4" name="Picture 3" descr="A person in an astronaut suit&#10;&#10;Description automatically generated">
            <a:extLst>
              <a:ext uri="{FF2B5EF4-FFF2-40B4-BE49-F238E27FC236}">
                <a16:creationId xmlns:a16="http://schemas.microsoft.com/office/drawing/2014/main" id="{39A09064-E04E-ED66-6F92-6F846A5E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34" y="104086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26A4-8192-D638-9673-2C385165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4B58-FAA9-1F4D-825E-EF269E1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A7953E64-1B0F-D9E9-60FE-2F85EA54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A0A10-5A10-4FD4-66F6-D549F242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5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84FF-92AD-000C-DF47-D8FC9DC1E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B199-1E72-1953-FB0A-2D289DD2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978B0BB7-88F7-C070-3DE8-FAD37786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57E4-DE4F-2757-967B-32E9D041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9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A3F9-D257-7204-F6B4-5092BA69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085C-29BA-B007-3904-2E0F45E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4BB580F5-351D-EB5D-7FB0-07AABAE3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D5D26-A4F9-71D9-DADA-32E20156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9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00EE-0742-BB58-072A-51F408BC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DBFC-21AC-A238-BF5A-01B0252C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3BD9BA2B-DCB0-DB29-D49F-24D76789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1F5A7-E096-FF07-ED35-3B3FDACD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9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2AC1-4AF9-3298-98CF-26A0B6F7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DE00-588E-C941-9D88-8ED8382E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95980F11-D25A-332A-AA05-4B5691CB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AF292-7060-2581-F4AC-3F4F462E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364" r="10074"/>
          <a:stretch/>
        </p:blipFill>
        <p:spPr>
          <a:xfrm>
            <a:off x="4699589" y="1017725"/>
            <a:ext cx="4512211" cy="458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6FEEFE-B391-6613-19B6-2271AF509258}"/>
              </a:ext>
            </a:extLst>
          </p:cNvPr>
          <p:cNvSpPr txBox="1"/>
          <p:nvPr/>
        </p:nvSpPr>
        <p:spPr>
          <a:xfrm>
            <a:off x="5604165" y="1066216"/>
            <a:ext cx="163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= 30.0</a:t>
            </a:r>
          </a:p>
        </p:txBody>
      </p:sp>
    </p:spTree>
    <p:extLst>
      <p:ext uri="{BB962C8B-B14F-4D97-AF65-F5344CB8AC3E}">
        <p14:creationId xmlns:p14="http://schemas.microsoft.com/office/powerpoint/2010/main" val="60649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228E-A39F-DE83-EDCD-EC71A2E1F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A082-1D30-E92C-7CA7-730D6C5D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011EFDF2-72C9-5491-B662-CB9262DB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C87DB-F756-716B-9F22-971D4A91F2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9" r="17219"/>
          <a:stretch/>
        </p:blipFill>
        <p:spPr>
          <a:xfrm>
            <a:off x="4207753" y="1017725"/>
            <a:ext cx="4512211" cy="458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2944A-23E0-5DC0-3E07-A6DDE91F2DA9}"/>
              </a:ext>
            </a:extLst>
          </p:cNvPr>
          <p:cNvSpPr txBox="1"/>
          <p:nvPr/>
        </p:nvSpPr>
        <p:spPr>
          <a:xfrm>
            <a:off x="5604165" y="1066216"/>
            <a:ext cx="163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= 15.0</a:t>
            </a:r>
          </a:p>
        </p:txBody>
      </p:sp>
    </p:spTree>
    <p:extLst>
      <p:ext uri="{BB962C8B-B14F-4D97-AF65-F5344CB8AC3E}">
        <p14:creationId xmlns:p14="http://schemas.microsoft.com/office/powerpoint/2010/main" val="3375405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854B2-9A79-DA8A-AF3F-30CCE84D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7987-D2C4-4761-6C2D-8E5A3CF0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(Dis)Advantages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EA59-724E-53CB-AB1E-101976B5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12914" cy="3763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Intuitively simple – Start with a seed pixel and choose whether or not to add neighbor pixels based on a criterion determined by the seed.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Contiguous regions – Everything determined to be in a segment are connected based on your criterion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Respects edges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Handles (some) noise fairly well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Highly sensitive to initial seed and threshold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Possibly computationally expensive due to iterative process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Difficulty with complex structures</a:t>
            </a:r>
          </a:p>
        </p:txBody>
      </p:sp>
    </p:spTree>
    <p:extLst>
      <p:ext uri="{BB962C8B-B14F-4D97-AF65-F5344CB8AC3E}">
        <p14:creationId xmlns:p14="http://schemas.microsoft.com/office/powerpoint/2010/main" val="241926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‘Distance’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Distances are calculated using a defined metric in the given space. Here we use RGB-space.</a:t>
                </a:r>
              </a:p>
              <a:p>
                <a:pPr marL="165100" indent="0">
                  <a:buNone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Suppose we have datapoints and centroids in RGB-space characterized by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respectively, where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indexes our points and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indexes our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clusters.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We assign these points to a cluster by finding the </a:t>
                </a:r>
                <a:r>
                  <a:rPr lang="en-US" sz="105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minimum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distance when compared to each centroid:</a:t>
                </a:r>
              </a:p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arg</m:t>
                    </m:r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min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⁡(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</a:t>
                </a:r>
                <a:r>
                  <a:rPr lang="en-US" sz="105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Once all of these are calculated and assigned, we recenter the centroid based on the average of all data points:</a:t>
                </a: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this process through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𝑡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iterations or until the convergence criterion,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is met: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</m:oMath>
                  </m:oMathPara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65100" indent="0">
                  <a:buNone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79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C3E0-0FAE-72A1-2EF3-4BA0B796C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pace suit&#10;&#10;Description automatically generated">
            <a:extLst>
              <a:ext uri="{FF2B5EF4-FFF2-40B4-BE49-F238E27FC236}">
                <a16:creationId xmlns:a16="http://schemas.microsoft.com/office/drawing/2014/main" id="{507914E0-34EC-867E-9689-1A4352E8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0F6ED816-5757-93D7-4F01-A5FD236378A9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 descr="A person in an astronaut suit&#10;&#10;Description automatically generated">
            <a:extLst>
              <a:ext uri="{FF2B5EF4-FFF2-40B4-BE49-F238E27FC236}">
                <a16:creationId xmlns:a16="http://schemas.microsoft.com/office/drawing/2014/main" id="{66F4818C-4619-9A43-8C7D-08D5AFA1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45" r="22564"/>
          <a:stretch/>
        </p:blipFill>
        <p:spPr>
          <a:xfrm>
            <a:off x="6104417" y="1040868"/>
            <a:ext cx="284145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46DA-984E-77AE-6247-D704675E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4B0CE3-29C7-47CF-78C3-C913B2F9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D63087DF-124F-EEEB-A83D-CEDD034874A3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35AA63-885C-6FFF-3F98-B79FD169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71" r="22449"/>
          <a:stretch/>
        </p:blipFill>
        <p:spPr>
          <a:xfrm>
            <a:off x="6063915" y="1040868"/>
            <a:ext cx="289017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5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F57CD-3366-6C5D-B4A0-D86C4409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B34DD3-FE4A-1CF8-0D59-0D97AAE6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BC6033D0-24DC-39E8-C736-DB7851D683F5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8A1C4-BF5E-8552-8B7C-C2D1FE36F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72" t="-633" r="21540" b="633"/>
          <a:stretch/>
        </p:blipFill>
        <p:spPr>
          <a:xfrm>
            <a:off x="6043133" y="1017725"/>
            <a:ext cx="296754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421D-562E-1A16-F8DB-44F7D208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E90E6C80-5407-8866-727C-80C85FC5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42F7B-40C4-190D-C52B-CCD59E2E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F0DB1-379A-2D63-C482-EF9DB020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C6E8FABA-733D-F372-994C-07BEB488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1186C-C865-E9F3-5F95-3DC53814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78FBC-6ED6-228B-3170-1ED2B98B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AF520-E6DA-037F-1A9C-59D95DD66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AF520-E6DA-037F-1A9C-59D95DD66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89403365-F824-3274-37F4-022BF04A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2A7AF-4AB1-821D-0A9C-9E01084A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658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667</Words>
  <Application>Microsoft Office PowerPoint</Application>
  <PresentationFormat>On-screen Show (16:9)</PresentationFormat>
  <Paragraphs>98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DM Sans</vt:lpstr>
      <vt:lpstr>Wingdings</vt:lpstr>
      <vt:lpstr>DM Sans Medium</vt:lpstr>
      <vt:lpstr>Merriweather</vt:lpstr>
      <vt:lpstr>Cambria Math</vt:lpstr>
      <vt:lpstr>Courier New</vt:lpstr>
      <vt:lpstr>Simple Light</vt:lpstr>
      <vt:lpstr>Science Presentation</vt:lpstr>
      <vt:lpstr>Segmentation Techniques:  Super Pixelization &amp; Region Growth</vt:lpstr>
      <vt:lpstr>k-Means Clustering</vt:lpstr>
      <vt:lpstr> k-Means Clustering – ‘Distance’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(Dis)Advantages</vt:lpstr>
      <vt:lpstr>Region Growing </vt:lpstr>
      <vt:lpstr>PowerPoint Presentation</vt:lpstr>
      <vt:lpstr> Region Growth – Application</vt:lpstr>
      <vt:lpstr>Region Growth – Application</vt:lpstr>
      <vt:lpstr>Region Growth – Application</vt:lpstr>
      <vt:lpstr>Region Growth – Application</vt:lpstr>
      <vt:lpstr>Region Growth – Application</vt:lpstr>
      <vt:lpstr>Region Growth – Application</vt:lpstr>
      <vt:lpstr>Region Growth – Application</vt:lpstr>
      <vt:lpstr>Region Growth – (Dis)Advantages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Bret Brouse</cp:lastModifiedBy>
  <cp:revision>4</cp:revision>
  <dcterms:modified xsi:type="dcterms:W3CDTF">2024-12-10T01:07:19Z</dcterms:modified>
</cp:coreProperties>
</file>